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331" r:id="rId4"/>
    <p:sldId id="311" r:id="rId5"/>
    <p:sldId id="333" r:id="rId6"/>
    <p:sldId id="345" r:id="rId7"/>
    <p:sldId id="313" r:id="rId8"/>
    <p:sldId id="334" r:id="rId9"/>
    <p:sldId id="335" r:id="rId10"/>
    <p:sldId id="317" r:id="rId11"/>
    <p:sldId id="318" r:id="rId12"/>
    <p:sldId id="320" r:id="rId13"/>
    <p:sldId id="321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276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5D8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660" autoAdjust="0"/>
  </p:normalViewPr>
  <p:slideViewPr>
    <p:cSldViewPr>
      <p:cViewPr>
        <p:scale>
          <a:sx n="75" d="100"/>
          <a:sy n="75" d="100"/>
        </p:scale>
        <p:origin x="-1422" y="-3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6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DCE-878B-44E2-B361-F542F6BBA0CF}" type="datetimeFigureOut">
              <a:rPr lang="ko-KR" altLang="en-US" smtClean="0"/>
              <a:pPr/>
              <a:t>2019-03-02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253D3-C2F7-4B9C-A5A7-162FCA56A0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96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253D3-C2F7-4B9C-A5A7-162FCA56A06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1371600" y="4724400"/>
            <a:ext cx="7239000" cy="1066800"/>
          </a:xfrm>
          <a:effectLst>
            <a:outerShdw dist="28398" dir="1593903" algn="ctr" rotWithShape="0">
              <a:schemeClr val="bg1"/>
            </a:outerShdw>
          </a:effectLst>
        </p:spPr>
        <p:txBody>
          <a:bodyPr/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71600" y="5791200"/>
            <a:ext cx="7239000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2" y="6572272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0000"/>
                </a:solidFill>
                <a:latin typeface="+mn-lt"/>
                <a:ea typeface="굴림" charset="-127"/>
              </a:defRPr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91298-D5C3-4E2D-B11A-0017ED65C967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09538"/>
            <a:ext cx="2057400" cy="61293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09538"/>
            <a:ext cx="6019800" cy="61293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E3AEE3-322B-4662-82E5-7A97A6ECE2C5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5000" y="109538"/>
            <a:ext cx="655320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990600"/>
            <a:ext cx="8229600" cy="5248275"/>
          </a:xfrm>
        </p:spPr>
        <p:txBody>
          <a:bodyPr/>
          <a:lstStyle/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29000" y="6477000"/>
            <a:ext cx="2133600" cy="241300"/>
          </a:xfrm>
        </p:spPr>
        <p:txBody>
          <a:bodyPr/>
          <a:lstStyle>
            <a:lvl1pPr>
              <a:defRPr/>
            </a:lvl1pPr>
          </a:lstStyle>
          <a:p>
            <a:fld id="{612ADDFF-7CDB-49F9-A130-6BEF55146F5A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74A90-403F-48D7-818B-EFCC2CE487B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6E4963-0E54-476C-9456-EE8A4F62697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C7D823-0629-414E-AEFE-14A62DD61CF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CF907-FEF4-486D-BC79-2B5D9E8EE7DA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25DAD-40E9-415D-9C5B-24CF8AB391D2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64B3E2-EBF8-40C1-9E0B-37C4581C0AD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85548-86C9-4A46-A49A-E6EF3D1DA4A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81DEE9-83BA-4501-98B8-AA301F5B544B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48400" y="6492701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/>
          <p:cNvGraphicFramePr>
            <a:graphicFrameLocks noChangeAspect="1"/>
          </p:cNvGraphicFramePr>
          <p:nvPr/>
        </p:nvGraphicFramePr>
        <p:xfrm>
          <a:off x="0" y="0"/>
          <a:ext cx="914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" name="Image" r:id="rId15" imgW="13003175" imgH="1523272" progId="">
                  <p:embed/>
                </p:oleObj>
              </mc:Choice>
              <mc:Fallback>
                <p:oleObj name="Image" r:id="rId15" imgW="13003175" imgH="1523272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8A6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12904" y="64611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FF0000"/>
                </a:solidFill>
                <a:latin typeface="+mn-lt"/>
                <a:ea typeface="굴림" charset="-127"/>
              </a:defRPr>
            </a:lvl1pPr>
          </a:lstStyle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905000" y="109538"/>
            <a:ext cx="6553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477000"/>
            <a:ext cx="2133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  <a:ea typeface="굴림" charset="-127"/>
              </a:defRPr>
            </a:lvl1pPr>
          </a:lstStyle>
          <a:p>
            <a:fld id="{1340F827-45F9-4706-85DA-0DB2043C1BA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76" name="Rectangle 52"/>
          <p:cNvSpPr>
            <a:spLocks noChangeArrowheads="1"/>
          </p:cNvSpPr>
          <p:nvPr/>
        </p:nvSpPr>
        <p:spPr bwMode="gray">
          <a:xfrm>
            <a:off x="0" y="6781800"/>
            <a:ext cx="9144000" cy="76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112" name="Picture 88" descr="C:\Users\Administrator\Desktop\커피잔.jpg"/>
          <p:cNvPicPr preferRelativeResize="0">
            <a:picLocks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96" y="126157"/>
            <a:ext cx="532800" cy="5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../source/ch17/index.js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source/ch13/idCheck.jsp" TargetMode="External"/><Relationship Id="rId2" Type="http://schemas.openxmlformats.org/officeDocument/2006/relationships/hyperlink" Target="../source/ch17/head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../source/ch17/left.js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source/ch17/copy.jsp" TargetMode="External"/><Relationship Id="rId2" Type="http://schemas.openxmlformats.org/officeDocument/2006/relationships/hyperlink" Target="../source/ch17/main.js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../source/ch17/member/memberUpdate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../source/ch17/member/memberUpdateProc.js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../source/ch14/MemberMgr.jav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jspstudy.co.kr/myapp/ch16/index.js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96378" y="5949280"/>
            <a:ext cx="5368110" cy="620964"/>
          </a:xfrm>
        </p:spPr>
        <p:txBody>
          <a:bodyPr/>
          <a:lstStyle/>
          <a:p>
            <a:r>
              <a:rPr lang="ko-KR" altLang="en-US" sz="4000" dirty="0" smtClean="0"/>
              <a:t>홈페이지 구축</a:t>
            </a:r>
            <a:endParaRPr lang="en-US" sz="4000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965670" y="4725144"/>
            <a:ext cx="3926810" cy="1090380"/>
          </a:xfrm>
        </p:spPr>
        <p:txBody>
          <a:bodyPr/>
          <a:lstStyle/>
          <a:p>
            <a:r>
              <a:rPr lang="en-US" altLang="ko-KR" dirty="0" smtClean="0">
                <a:ea typeface="굴림" charset="-127"/>
              </a:rPr>
              <a:t>Chapter17</a:t>
            </a:r>
            <a:r>
              <a:rPr lang="en-US" altLang="ko-KR" sz="3200" dirty="0" smtClean="0">
                <a:ea typeface="굴림" charset="-127"/>
              </a:rPr>
              <a:t>  </a:t>
            </a:r>
            <a:endParaRPr lang="en-US" altLang="ko-KR" sz="3200" dirty="0">
              <a:ea typeface="굴림" charset="-127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pic>
        <p:nvPicPr>
          <p:cNvPr id="2050" name="Picture 2" descr="C:\Users\Administrator\Desktop\커피잔.jp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941168"/>
            <a:ext cx="687600" cy="687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charset="-127"/>
              </a:rPr>
              <a:t>데이터베이스 설계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grpSp>
        <p:nvGrpSpPr>
          <p:cNvPr id="5" name="Group 88"/>
          <p:cNvGrpSpPr>
            <a:grpSpLocks/>
          </p:cNvGrpSpPr>
          <p:nvPr/>
        </p:nvGrpSpPr>
        <p:grpSpPr bwMode="auto">
          <a:xfrm>
            <a:off x="107504" y="826377"/>
            <a:ext cx="4464496" cy="658407"/>
            <a:chOff x="1296" y="1824"/>
            <a:chExt cx="2976" cy="432"/>
          </a:xfrm>
        </p:grpSpPr>
        <p:sp>
          <p:nvSpPr>
            <p:cNvPr id="7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Text Box 9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rgbClr val="002060"/>
                  </a:solidFill>
                  <a:ea typeface="굴림" charset="-127"/>
                </a:rPr>
                <a:t>투표 테이블</a:t>
              </a:r>
              <a:endParaRPr lang="en-US" altLang="ko-KR" b="1" dirty="0">
                <a:solidFill>
                  <a:srgbClr val="002060"/>
                </a:solidFill>
                <a:ea typeface="굴림" charset="-127"/>
              </a:endParaRPr>
            </a:p>
          </p:txBody>
        </p:sp>
        <p:sp>
          <p:nvSpPr>
            <p:cNvPr id="10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7" y="1763638"/>
            <a:ext cx="75438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2" y="4488904"/>
            <a:ext cx="75152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3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charset="-127"/>
              </a:rPr>
              <a:t>홈페이</a:t>
            </a:r>
            <a:r>
              <a:rPr lang="ko-KR" altLang="en-US" dirty="0">
                <a:ea typeface="굴림" charset="-127"/>
              </a:rPr>
              <a:t>지</a:t>
            </a:r>
            <a:r>
              <a:rPr lang="ko-KR" altLang="en-US" dirty="0" smtClean="0">
                <a:ea typeface="굴림" charset="-127"/>
              </a:rPr>
              <a:t> </a:t>
            </a:r>
            <a:r>
              <a:rPr lang="ko-KR" altLang="en-US" dirty="0">
                <a:ea typeface="굴림" charset="-127"/>
              </a:rPr>
              <a:t>구현</a:t>
            </a:r>
            <a:endParaRPr lang="en-US" altLang="ko-KR" sz="1800" dirty="0">
              <a:ea typeface="굴림" charset="-127"/>
            </a:endParaRPr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pic>
        <p:nvPicPr>
          <p:cNvPr id="2" name="Picture 2" descr="D:\2019년 JSP및서블릿 최종원고\ch17\그림\17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4380"/>
            <a:ext cx="8421973" cy="569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/>
              <a:t>기본 틀 작성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JSPStudy.co.kr</a:t>
            </a:r>
            <a:endParaRPr lang="en-US" altLang="ko-KR" dirty="0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14375" y="908720"/>
            <a:ext cx="784887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en-US" altLang="ko-KR" sz="2000" kern="0" dirty="0" err="1">
                <a:latin typeface="+mn-lt"/>
                <a:ea typeface="굴림" charset="-127"/>
              </a:rPr>
              <a:t>head.jsp</a:t>
            </a:r>
            <a:r>
              <a:rPr lang="en-US" altLang="ko-KR" sz="2000" kern="0" dirty="0">
                <a:latin typeface="+mn-lt"/>
                <a:ea typeface="굴림" charset="-127"/>
              </a:rPr>
              <a:t>, </a:t>
            </a:r>
            <a:r>
              <a:rPr lang="en-US" altLang="ko-KR" sz="2000" kern="0" dirty="0" err="1">
                <a:latin typeface="+mn-lt"/>
                <a:ea typeface="굴림" charset="-127"/>
              </a:rPr>
              <a:t>left.jsp</a:t>
            </a:r>
            <a:r>
              <a:rPr lang="en-US" altLang="ko-KR" sz="2000" kern="0" dirty="0">
                <a:latin typeface="+mn-lt"/>
                <a:ea typeface="굴림" charset="-127"/>
              </a:rPr>
              <a:t>, </a:t>
            </a:r>
            <a:r>
              <a:rPr lang="en-US" altLang="ko-KR" sz="2000" kern="0" dirty="0" err="1">
                <a:latin typeface="+mn-lt"/>
                <a:ea typeface="굴림" charset="-127"/>
              </a:rPr>
              <a:t>main.jsp</a:t>
            </a:r>
            <a:r>
              <a:rPr lang="en-US" altLang="ko-KR" sz="2000" kern="0" dirty="0">
                <a:latin typeface="+mn-lt"/>
                <a:ea typeface="굴림" charset="-127"/>
              </a:rPr>
              <a:t>, </a:t>
            </a:r>
            <a:r>
              <a:rPr lang="en-US" altLang="ko-KR" sz="2000" kern="0" dirty="0" err="1">
                <a:latin typeface="+mn-lt"/>
                <a:ea typeface="굴림" charset="-127"/>
              </a:rPr>
              <a:t>copy.jsp</a:t>
            </a:r>
            <a:r>
              <a:rPr lang="en-US" altLang="ko-KR" sz="2000" kern="0" dirty="0">
                <a:latin typeface="+mn-lt"/>
                <a:ea typeface="굴림" charset="-127"/>
              </a:rPr>
              <a:t> </a:t>
            </a:r>
            <a:r>
              <a:rPr lang="ko-KR" altLang="en-US" sz="2000" kern="0" dirty="0">
                <a:latin typeface="+mn-lt"/>
                <a:ea typeface="굴림" charset="-127"/>
              </a:rPr>
              <a:t>네 개의 파일을 하나로 묶어주기 위해 전체 화면 부분을 작성하고 </a:t>
            </a:r>
            <a:r>
              <a:rPr lang="ko-KR" altLang="en-US" sz="2000" kern="0" dirty="0" smtClean="0">
                <a:latin typeface="+mn-lt"/>
                <a:ea typeface="굴림" charset="-127"/>
              </a:rPr>
              <a:t>저장</a:t>
            </a:r>
            <a:endParaRPr lang="en-US" altLang="ko-KR" sz="2000" kern="0" dirty="0" smtClean="0">
              <a:latin typeface="+mn-lt"/>
              <a:ea typeface="굴림" charset="-127"/>
            </a:endParaRPr>
          </a:p>
          <a:p>
            <a:pPr marL="800100" lvl="1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latin typeface="+mn-lt"/>
                <a:ea typeface="굴림" charset="-127"/>
                <a:hlinkClick r:id="rId2" action="ppaction://hlinkfile"/>
              </a:rPr>
              <a:t>source/ch17/index.jsp</a:t>
            </a:r>
            <a:endParaRPr lang="en-US" altLang="ko-KR" sz="2000" kern="0" dirty="0" smtClean="0">
              <a:latin typeface="+mn-lt"/>
              <a:ea typeface="굴림" charset="-127"/>
            </a:endParaRPr>
          </a:p>
        </p:txBody>
      </p:sp>
      <p:pic>
        <p:nvPicPr>
          <p:cNvPr id="9217" name="_x198433608" descr="EMB000010546a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527" y="2564904"/>
            <a:ext cx="5112568" cy="388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기본 틀 작성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JSPStudy.co.kr</a:t>
            </a:r>
            <a:endParaRPr lang="en-US" altLang="ko-KR" dirty="0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55576" y="1340768"/>
            <a:ext cx="741682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2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>
                <a:ea typeface="굴림" charset="-127"/>
              </a:rPr>
              <a:t>상단 메뉴부분을 작성하고 </a:t>
            </a:r>
            <a:r>
              <a:rPr lang="ko-KR" altLang="en-US" sz="2000" kern="0" dirty="0" smtClean="0">
                <a:ea typeface="굴림" charset="-127"/>
              </a:rPr>
              <a:t>저장</a:t>
            </a:r>
            <a:endParaRPr lang="en-US" altLang="ko-KR" sz="2000" kern="0" dirty="0" smtClean="0">
              <a:ea typeface="굴림" charset="-127"/>
            </a:endParaRPr>
          </a:p>
          <a:p>
            <a:pPr marL="800100" lvl="1" indent="-342900" latinLnBrk="1">
              <a:lnSpc>
                <a:spcPct val="25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ea typeface="굴림" charset="-127"/>
                <a:hlinkClick r:id="rId2" action="ppaction://hlinkfile"/>
              </a:rPr>
              <a:t>source/ch17/head.jsp</a:t>
            </a:r>
            <a:endParaRPr lang="en-US" altLang="ko-KR" sz="2000" dirty="0" smtClean="0">
              <a:hlinkClick r:id="rId3" action="ppaction://hlinkfile"/>
            </a:endParaRPr>
          </a:p>
          <a:p>
            <a:pPr marL="342900" lvl="0" indent="-342900" latinLnBrk="1">
              <a:lnSpc>
                <a:spcPct val="2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 smtClean="0">
                <a:ea typeface="굴림" charset="-127"/>
              </a:rPr>
              <a:t>로그인</a:t>
            </a:r>
            <a:r>
              <a:rPr lang="en-US" altLang="ko-KR" sz="2000" kern="0" dirty="0">
                <a:ea typeface="굴림" charset="-127"/>
              </a:rPr>
              <a:t>/</a:t>
            </a:r>
            <a:r>
              <a:rPr lang="ko-KR" altLang="en-US" sz="2000" kern="0" dirty="0">
                <a:ea typeface="굴림" charset="-127"/>
              </a:rPr>
              <a:t>로그아웃을 담당하는 </a:t>
            </a:r>
            <a:r>
              <a:rPr lang="en-US" altLang="ko-KR" sz="2000" kern="0" dirty="0" err="1">
                <a:ea typeface="굴림" charset="-127"/>
              </a:rPr>
              <a:t>login.jsp</a:t>
            </a:r>
            <a:r>
              <a:rPr lang="ko-KR" altLang="en-US" sz="2000" kern="0" dirty="0">
                <a:ea typeface="굴림" charset="-127"/>
              </a:rPr>
              <a:t>파일을 출력하는 부분을 작성하고 </a:t>
            </a:r>
            <a:r>
              <a:rPr lang="ko-KR" altLang="en-US" sz="2000" kern="0" dirty="0" smtClean="0">
                <a:ea typeface="굴림" charset="-127"/>
              </a:rPr>
              <a:t>저장</a:t>
            </a:r>
            <a:endParaRPr lang="en-US" altLang="ko-KR" sz="2000" kern="0" dirty="0" smtClean="0">
              <a:ea typeface="굴림" charset="-127"/>
            </a:endParaRPr>
          </a:p>
          <a:p>
            <a:pPr marL="800100" lvl="1" indent="-342900" latinLnBrk="1">
              <a:lnSpc>
                <a:spcPct val="25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ea typeface="굴림" charset="-127"/>
                <a:hlinkClick r:id="rId4" action="ppaction://hlinkfile"/>
              </a:rPr>
              <a:t>source/ch17/left.jsp</a:t>
            </a:r>
            <a:endParaRPr lang="en-US" altLang="ko-KR" sz="2000" kern="0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9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기본 틀 작성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JSPStudy.co.kr</a:t>
            </a:r>
            <a:endParaRPr lang="en-US" altLang="ko-KR" dirty="0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124744"/>
            <a:ext cx="806489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2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en-US" altLang="ko-KR" sz="2000" kern="0" dirty="0" err="1" smtClean="0">
                <a:ea typeface="굴림" charset="-127"/>
              </a:rPr>
              <a:t>index.jsp</a:t>
            </a:r>
            <a:r>
              <a:rPr lang="ko-KR" altLang="en-US" sz="2000" kern="0" dirty="0">
                <a:ea typeface="굴림" charset="-127"/>
              </a:rPr>
              <a:t>파일을 처음 실행시키면 </a:t>
            </a:r>
            <a:r>
              <a:rPr lang="en-US" altLang="ko-KR" sz="2000" kern="0" dirty="0" smtClean="0">
                <a:ea typeface="굴림" charset="-127"/>
              </a:rPr>
              <a:t/>
            </a:r>
            <a:br>
              <a:rPr lang="en-US" altLang="ko-KR" sz="2000" kern="0" dirty="0" smtClean="0">
                <a:ea typeface="굴림" charset="-127"/>
              </a:rPr>
            </a:br>
            <a:r>
              <a:rPr lang="en-US" altLang="ko-KR" sz="2000" kern="0" dirty="0" smtClean="0">
                <a:ea typeface="굴림" charset="-127"/>
              </a:rPr>
              <a:t>'content</a:t>
            </a:r>
            <a:r>
              <a:rPr lang="en-US" altLang="ko-KR" sz="2000" kern="0" dirty="0">
                <a:ea typeface="굴림" charset="-127"/>
              </a:rPr>
              <a:t>' </a:t>
            </a:r>
            <a:r>
              <a:rPr lang="ko-KR" altLang="en-US" sz="2000" kern="0" dirty="0">
                <a:ea typeface="굴림" charset="-127"/>
              </a:rPr>
              <a:t>프레임에 표시될 부분을 작성하고 </a:t>
            </a:r>
            <a:r>
              <a:rPr lang="ko-KR" altLang="en-US" sz="2000" kern="0" dirty="0" smtClean="0">
                <a:ea typeface="굴림" charset="-127"/>
              </a:rPr>
              <a:t>저장</a:t>
            </a:r>
            <a:endParaRPr lang="en-US" altLang="ko-KR" sz="2000" kern="0" dirty="0" smtClean="0">
              <a:ea typeface="굴림" charset="-127"/>
            </a:endParaRPr>
          </a:p>
          <a:p>
            <a:pPr marL="800100" lvl="1" indent="-342900" latinLnBrk="1">
              <a:lnSpc>
                <a:spcPct val="25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ea typeface="굴림" charset="-127"/>
                <a:hlinkClick r:id="rId2" action="ppaction://hlinkfile"/>
              </a:rPr>
              <a:t>source/ch17/main.jsp</a:t>
            </a:r>
            <a:endParaRPr lang="en-US" altLang="ko-KR" sz="2000" kern="0" dirty="0" smtClean="0">
              <a:ea typeface="굴림" charset="-127"/>
            </a:endParaRPr>
          </a:p>
          <a:p>
            <a:pPr marL="342900" lvl="0" indent="-342900" latinLnBrk="1">
              <a:lnSpc>
                <a:spcPct val="2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>
                <a:ea typeface="굴림" charset="-127"/>
              </a:rPr>
              <a:t>홈페이지의 하단에 </a:t>
            </a:r>
            <a:r>
              <a:rPr lang="en-US" altLang="ko-KR" sz="2000" kern="0" dirty="0">
                <a:ea typeface="굴림" charset="-127"/>
              </a:rPr>
              <a:t>'Copyright © </a:t>
            </a:r>
            <a:r>
              <a:rPr lang="en-US" altLang="ko-KR" sz="2000" kern="0" dirty="0" smtClean="0">
                <a:ea typeface="굴림" charset="-127"/>
              </a:rPr>
              <a:t/>
            </a:r>
            <a:br>
              <a:rPr lang="en-US" altLang="ko-KR" sz="2000" kern="0" dirty="0" smtClean="0">
                <a:ea typeface="굴림" charset="-127"/>
              </a:rPr>
            </a:br>
            <a:r>
              <a:rPr lang="en-US" altLang="ko-KR" sz="2000" kern="0" dirty="0" smtClean="0">
                <a:ea typeface="굴림" charset="-127"/>
              </a:rPr>
              <a:t>JSP </a:t>
            </a:r>
            <a:r>
              <a:rPr lang="en-US" altLang="ko-KR" sz="2000" kern="0" dirty="0">
                <a:ea typeface="굴림" charset="-127"/>
              </a:rPr>
              <a:t>Home All Rights Reserved.'</a:t>
            </a:r>
            <a:r>
              <a:rPr lang="ko-KR" altLang="en-US" sz="2000" kern="0" dirty="0">
                <a:ea typeface="굴림" charset="-127"/>
              </a:rPr>
              <a:t>를 출력하는 부분을 작성하고 </a:t>
            </a:r>
            <a:r>
              <a:rPr lang="ko-KR" altLang="en-US" sz="2000" kern="0" dirty="0" smtClean="0">
                <a:ea typeface="굴림" charset="-127"/>
              </a:rPr>
              <a:t>저장</a:t>
            </a:r>
            <a:endParaRPr lang="en-US" altLang="ko-KR" sz="2000" kern="0" dirty="0" smtClean="0">
              <a:ea typeface="굴림" charset="-127"/>
            </a:endParaRPr>
          </a:p>
          <a:p>
            <a:pPr marL="800100" lvl="1" indent="-342900" latinLnBrk="1">
              <a:lnSpc>
                <a:spcPct val="25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ea typeface="굴림" charset="-127"/>
                <a:hlinkClick r:id="rId3" action="ppaction://hlinkfile"/>
              </a:rPr>
              <a:t>source/ch17/copy.jsp</a:t>
            </a:r>
            <a:endParaRPr lang="en-US" altLang="ko-KR" sz="2000" kern="0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28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회원정보 수정 페이지 작성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JSPStudy.co.kr</a:t>
            </a:r>
            <a:endParaRPr lang="en-US" altLang="ko-K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134089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>
                <a:latin typeface="+mn-lt"/>
                <a:ea typeface="굴림" charset="-127"/>
              </a:rPr>
              <a:t>회원정보를 수정할 수 있는 폼을 제공하는 페이지를 작성하고 </a:t>
            </a:r>
            <a:r>
              <a:rPr lang="ko-KR" altLang="en-US" sz="2000" kern="0" dirty="0" smtClean="0">
                <a:latin typeface="+mn-lt"/>
                <a:ea typeface="굴림" charset="-127"/>
              </a:rPr>
              <a:t>저장</a:t>
            </a:r>
            <a:endParaRPr lang="en-US" altLang="ko-KR" sz="2000" kern="0" dirty="0" smtClean="0">
              <a:latin typeface="+mn-lt"/>
              <a:ea typeface="굴림" charset="-127"/>
            </a:endParaRPr>
          </a:p>
          <a:p>
            <a:pPr marL="800100" lvl="1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latin typeface="+mn-lt"/>
                <a:ea typeface="굴림" charset="-127"/>
                <a:hlinkClick r:id="rId2" action="ppaction://hlinkfile"/>
              </a:rPr>
              <a:t>source/ch17/member/memberUpdate.jsp</a:t>
            </a:r>
            <a:endParaRPr lang="en-US" altLang="ko-KR" sz="2000" kern="0" dirty="0" smtClean="0">
              <a:latin typeface="+mn-lt"/>
              <a:ea typeface="굴림" charset="-127"/>
            </a:endParaRPr>
          </a:p>
        </p:txBody>
      </p:sp>
      <p:pic>
        <p:nvPicPr>
          <p:cNvPr id="10241" name="_x198743544" descr="EMB000010546a7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11202" r="1862" b="21899"/>
          <a:stretch/>
        </p:blipFill>
        <p:spPr bwMode="auto">
          <a:xfrm>
            <a:off x="2029513" y="2306587"/>
            <a:ext cx="5010150" cy="263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95003" y="5085184"/>
            <a:ext cx="813408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>
                <a:latin typeface="+mn-lt"/>
                <a:ea typeface="굴림" charset="-127"/>
              </a:rPr>
              <a:t>수정된 사용자 정보를 </a:t>
            </a:r>
            <a:r>
              <a:rPr lang="en-US" altLang="ko-KR" sz="2000" kern="0" dirty="0">
                <a:latin typeface="+mn-lt"/>
                <a:ea typeface="굴림" charset="-127"/>
              </a:rPr>
              <a:t>DB</a:t>
            </a:r>
            <a:r>
              <a:rPr lang="ko-KR" altLang="en-US" sz="2000" kern="0" dirty="0">
                <a:latin typeface="+mn-lt"/>
                <a:ea typeface="굴림" charset="-127"/>
              </a:rPr>
              <a:t>에 저장하는 페이지를 작성하고 </a:t>
            </a:r>
            <a:r>
              <a:rPr lang="ko-KR" altLang="en-US" sz="2000" kern="0" dirty="0" smtClean="0">
                <a:latin typeface="+mn-lt"/>
                <a:ea typeface="굴림" charset="-127"/>
              </a:rPr>
              <a:t>저장</a:t>
            </a:r>
            <a:endParaRPr lang="en-US" altLang="ko-KR" sz="2000" kern="0" dirty="0" smtClean="0">
              <a:latin typeface="+mn-lt"/>
              <a:ea typeface="굴림" charset="-127"/>
            </a:endParaRPr>
          </a:p>
          <a:p>
            <a:pPr marL="800100" lvl="1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latin typeface="+mn-lt"/>
                <a:ea typeface="굴림" charset="-127"/>
                <a:hlinkClick r:id="rId4" action="ppaction://hlinkfile"/>
              </a:rPr>
              <a:t>source/ch17/member/memberUpdateProc.jsp</a:t>
            </a:r>
            <a:endParaRPr lang="en-US" altLang="ko-KR" sz="2000" kern="0" dirty="0" smtClean="0">
              <a:latin typeface="+mn-lt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회원정보 수정 페이지 작성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JSPStudy.co.kr</a:t>
            </a:r>
            <a:endParaRPr lang="en-US" altLang="ko-K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79512" y="1268760"/>
            <a:ext cx="878497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30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en-US" altLang="ko-KR" sz="2000" kern="0" dirty="0" smtClean="0">
                <a:latin typeface="+mn-lt"/>
                <a:ea typeface="굴림" charset="-127"/>
              </a:rPr>
              <a:t>14</a:t>
            </a:r>
            <a:r>
              <a:rPr lang="ko-KR" altLang="en-US" sz="2000" kern="0" dirty="0" smtClean="0">
                <a:latin typeface="+mn-lt"/>
                <a:ea typeface="굴림" charset="-127"/>
              </a:rPr>
              <a:t>장에서 </a:t>
            </a:r>
            <a:r>
              <a:rPr lang="ko-KR" altLang="en-US" sz="2000" kern="0" dirty="0">
                <a:latin typeface="+mn-lt"/>
                <a:ea typeface="굴림" charset="-127"/>
              </a:rPr>
              <a:t>이미 다루었던 회원가입 및 로그인을 위한 자바 클래스 </a:t>
            </a:r>
            <a:r>
              <a:rPr lang="ko-KR" altLang="en-US" sz="2000" kern="0" dirty="0" smtClean="0">
                <a:latin typeface="+mn-lt"/>
                <a:ea typeface="굴림" charset="-127"/>
              </a:rPr>
              <a:t>파일</a:t>
            </a:r>
            <a:endParaRPr lang="en-US" altLang="ko-KR" sz="2000" kern="0" dirty="0" smtClean="0">
              <a:latin typeface="+mn-lt"/>
              <a:ea typeface="굴림" charset="-127"/>
            </a:endParaRPr>
          </a:p>
          <a:p>
            <a:pPr marL="342900" lvl="0" indent="-342900" latinLnBrk="1">
              <a:lnSpc>
                <a:spcPct val="30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en-US" altLang="ko-KR" sz="2000" kern="0" dirty="0" smtClean="0">
                <a:latin typeface="+mn-lt"/>
                <a:ea typeface="굴림" charset="-127"/>
              </a:rPr>
              <a:t>14</a:t>
            </a:r>
            <a:r>
              <a:rPr lang="ko-KR" altLang="en-US" sz="2000" kern="0" dirty="0" smtClean="0">
                <a:latin typeface="+mn-lt"/>
                <a:ea typeface="굴림" charset="-127"/>
              </a:rPr>
              <a:t>장에서 </a:t>
            </a:r>
            <a:r>
              <a:rPr lang="ko-KR" altLang="en-US" sz="2000" kern="0" dirty="0">
                <a:latin typeface="+mn-lt"/>
                <a:ea typeface="굴림" charset="-127"/>
              </a:rPr>
              <a:t>작성했던 파일을 그대로 열어서 추가된 부분만 작성하고 </a:t>
            </a:r>
            <a:r>
              <a:rPr lang="ko-KR" altLang="en-US" sz="2000" kern="0" dirty="0" smtClean="0">
                <a:latin typeface="+mn-lt"/>
                <a:ea typeface="굴림" charset="-127"/>
              </a:rPr>
              <a:t>저장</a:t>
            </a:r>
            <a:endParaRPr lang="en-US" altLang="ko-KR" sz="2000" kern="0" dirty="0" smtClean="0">
              <a:latin typeface="+mn-lt"/>
              <a:ea typeface="굴림" charset="-127"/>
            </a:endParaRPr>
          </a:p>
          <a:p>
            <a:pPr marL="800100" lvl="1" indent="-342900" latinLnBrk="1">
              <a:lnSpc>
                <a:spcPct val="30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latin typeface="+mn-lt"/>
                <a:ea typeface="굴림" charset="-127"/>
                <a:hlinkClick r:id="rId2" action="ppaction://hlinkfile"/>
              </a:rPr>
              <a:t>source/ch14/MemberMgr.java</a:t>
            </a:r>
            <a:endParaRPr lang="en-US" altLang="ko-KR" sz="2000" kern="0" dirty="0" smtClean="0">
              <a:latin typeface="+mn-lt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3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908720"/>
            <a:ext cx="79208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latinLnBrk="1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 smtClean="0">
                <a:latin typeface="+mn-lt"/>
                <a:ea typeface="굴림" charset="-127"/>
              </a:rPr>
              <a:t>브라우저를 실행시켜 결과를 확인</a:t>
            </a:r>
            <a:r>
              <a:rPr lang="en-US" altLang="ko-KR" sz="2000" kern="0" dirty="0">
                <a:latin typeface="+mn-lt"/>
                <a:ea typeface="굴림" charset="-127"/>
              </a:rPr>
              <a:t/>
            </a:r>
            <a:br>
              <a:rPr lang="en-US" altLang="ko-KR" sz="2000" kern="0" dirty="0">
                <a:latin typeface="+mn-lt"/>
                <a:ea typeface="굴림" charset="-127"/>
              </a:rPr>
            </a:br>
            <a:r>
              <a:rPr lang="en-US" altLang="ko-KR" kern="0" dirty="0" smtClean="0">
                <a:latin typeface="+mn-lt"/>
                <a:ea typeface="굴림" charset="-127"/>
                <a:hlinkClick r:id="rId2"/>
              </a:rPr>
              <a:t>http://</a:t>
            </a:r>
            <a:r>
              <a:rPr lang="en-US" altLang="ko-KR" kern="0" dirty="0" smtClean="0">
                <a:latin typeface="+mn-lt"/>
                <a:ea typeface="굴림" charset="-127"/>
                <a:hlinkClick r:id="rId2"/>
              </a:rPr>
              <a:t>jspstudy.co.kr/myapp/ch17/index.jsp</a:t>
            </a:r>
            <a:endParaRPr lang="en-US" altLang="ko-KR" kern="0" dirty="0">
              <a:latin typeface="+mn-lt"/>
              <a:ea typeface="굴림" charset="-127"/>
            </a:endParaRPr>
          </a:p>
          <a:p>
            <a:pPr marL="800100" lvl="1" indent="-342900" latinLnBrk="1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endParaRPr lang="en-US" altLang="ko-KR" kern="0" dirty="0">
              <a:latin typeface="+mn-lt"/>
              <a:ea typeface="굴림" charset="-127"/>
            </a:endParaRPr>
          </a:p>
        </p:txBody>
      </p:sp>
      <p:pic>
        <p:nvPicPr>
          <p:cNvPr id="9218" name="Picture 2" descr="D:\2019년 JSP및서블릿 최종원고\ch17\그림\17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552195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5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539552" y="1052736"/>
            <a:ext cx="806489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>
                <a:latin typeface="+mn-lt"/>
                <a:ea typeface="굴림" charset="-127"/>
              </a:rPr>
              <a:t>아이디와 비밀번호를 입력하고 로그인</a:t>
            </a:r>
            <a:endParaRPr lang="en-US" altLang="ko-KR" sz="1600" kern="0" dirty="0">
              <a:latin typeface="+mn-lt"/>
              <a:ea typeface="굴림" charset="-127"/>
            </a:endParaRPr>
          </a:p>
        </p:txBody>
      </p:sp>
      <p:pic>
        <p:nvPicPr>
          <p:cNvPr id="13313" name="_x200274904" descr="EMB000010546a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40601"/>
            <a:ext cx="5616624" cy="426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1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539552" y="1052736"/>
            <a:ext cx="806489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>
                <a:latin typeface="+mn-lt"/>
                <a:ea typeface="굴림" charset="-127"/>
              </a:rPr>
              <a:t>아이디와 비밀번호를 입력하고 로그인</a:t>
            </a:r>
            <a:endParaRPr lang="en-US" altLang="ko-KR" sz="1600" kern="0" dirty="0">
              <a:latin typeface="+mn-lt"/>
              <a:ea typeface="굴림" charset="-127"/>
            </a:endParaRPr>
          </a:p>
        </p:txBody>
      </p:sp>
      <p:pic>
        <p:nvPicPr>
          <p:cNvPr id="10242" name="Picture 2" descr="D:\2019년 JSP및서블릿 최종원고\ch17\그림\17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40756"/>
            <a:ext cx="6041489" cy="43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31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1"/>
                </a:solidFill>
                <a:ea typeface="굴림" charset="-127"/>
              </a:rPr>
              <a:t>Contents</a:t>
            </a:r>
            <a:endParaRPr lang="en-US" altLang="ko-KR" dirty="0">
              <a:solidFill>
                <a:schemeClr val="accent1"/>
              </a:solidFill>
              <a:ea typeface="굴림" charset="-127"/>
            </a:endParaRPr>
          </a:p>
        </p:txBody>
      </p:sp>
      <p:grpSp>
        <p:nvGrpSpPr>
          <p:cNvPr id="90195" name="Group 83"/>
          <p:cNvGrpSpPr>
            <a:grpSpLocks/>
          </p:cNvGrpSpPr>
          <p:nvPr/>
        </p:nvGrpSpPr>
        <p:grpSpPr bwMode="auto">
          <a:xfrm>
            <a:off x="323528" y="1028688"/>
            <a:ext cx="4724400" cy="685800"/>
            <a:chOff x="1296" y="1824"/>
            <a:chExt cx="2976" cy="432"/>
          </a:xfrm>
        </p:grpSpPr>
        <p:sp>
          <p:nvSpPr>
            <p:cNvPr id="90196" name="AutoShape 84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97" name="AutoShape 85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98" name="Text Box 86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학습목표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90199" name="Text Box 87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0200" name="Group 88"/>
          <p:cNvGrpSpPr>
            <a:grpSpLocks/>
          </p:cNvGrpSpPr>
          <p:nvPr/>
        </p:nvGrpSpPr>
        <p:grpSpPr bwMode="auto">
          <a:xfrm>
            <a:off x="323528" y="3886208"/>
            <a:ext cx="4724400" cy="685800"/>
            <a:chOff x="1296" y="1824"/>
            <a:chExt cx="2976" cy="432"/>
          </a:xfrm>
        </p:grpSpPr>
        <p:sp>
          <p:nvSpPr>
            <p:cNvPr id="90201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202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203" name="Text Box 9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학습내용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90204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28596" y="1785926"/>
            <a:ext cx="814393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ko-KR" altLang="en-US" sz="2400" dirty="0" smtClean="0"/>
              <a:t>이번 장에서는 홈페이지를 구축 한다</a:t>
            </a:r>
            <a:r>
              <a:rPr lang="en-US" altLang="ko-KR" sz="2400" dirty="0" smtClean="0"/>
              <a:t>.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ko-KR" altLang="en-US" sz="2400" dirty="0" smtClean="0"/>
              <a:t>앞에서 </a:t>
            </a:r>
            <a:r>
              <a:rPr lang="ko-KR" altLang="en-US" sz="2400" dirty="0"/>
              <a:t>실습한 회원가입</a:t>
            </a:r>
            <a:r>
              <a:rPr lang="en-US" altLang="ko-KR" sz="2400" dirty="0"/>
              <a:t>, </a:t>
            </a:r>
            <a:r>
              <a:rPr lang="ko-KR" altLang="en-US" sz="2400" dirty="0"/>
              <a:t>로그인</a:t>
            </a:r>
            <a:r>
              <a:rPr lang="en-US" altLang="ko-KR" sz="2400" dirty="0"/>
              <a:t>, </a:t>
            </a:r>
            <a:r>
              <a:rPr lang="ko-KR" altLang="en-US" sz="2400" dirty="0"/>
              <a:t>게시판</a:t>
            </a:r>
            <a:r>
              <a:rPr lang="en-US" altLang="ko-KR" sz="2400" dirty="0"/>
              <a:t>, </a:t>
            </a:r>
            <a:r>
              <a:rPr lang="ko-KR" altLang="en-US" sz="2400" dirty="0"/>
              <a:t>투표 프로그램을 </a:t>
            </a:r>
            <a:r>
              <a:rPr lang="ko-KR" altLang="en-US" sz="2400" dirty="0" smtClean="0"/>
              <a:t>통합한다</a:t>
            </a:r>
            <a:r>
              <a:rPr lang="en-US" altLang="ko-KR" sz="2400" dirty="0" smtClean="0"/>
              <a:t>.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34" y="4714884"/>
            <a:ext cx="735811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ko-KR" altLang="en-US" sz="2400" kern="0" dirty="0" smtClean="0">
                <a:latin typeface="+mn-lt"/>
                <a:ea typeface="굴림" charset="-127"/>
              </a:rPr>
              <a:t>홈페이</a:t>
            </a:r>
            <a:r>
              <a:rPr lang="ko-KR" altLang="en-US" sz="2400" kern="0" dirty="0">
                <a:latin typeface="+mn-lt"/>
                <a:ea typeface="굴림" charset="-127"/>
              </a:rPr>
              <a:t>지</a:t>
            </a:r>
            <a:r>
              <a:rPr lang="ko-KR" altLang="en-US" sz="2400" kern="0" dirty="0" smtClean="0">
                <a:latin typeface="+mn-lt"/>
                <a:ea typeface="굴림" charset="-127"/>
              </a:rPr>
              <a:t> 정의 및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charset="-127"/>
                <a:cs typeface="+mn-cs"/>
              </a:rPr>
              <a:t>설계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charset="-127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ko-KR" altLang="en-US" sz="2400" kern="0" dirty="0" smtClean="0">
                <a:latin typeface="+mn-lt"/>
                <a:ea typeface="굴림" charset="-127"/>
              </a:rPr>
              <a:t>홈페이지 데이터베이스 설계 및 구현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charset="-127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539552" y="764704"/>
            <a:ext cx="756084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>
                <a:latin typeface="+mn-lt"/>
                <a:ea typeface="굴림" charset="-127"/>
              </a:rPr>
              <a:t>상단 메뉴에서 회원수정을 클릭하여 수정할 내용을 입력하고 </a:t>
            </a:r>
            <a:r>
              <a:rPr lang="en-US" altLang="ko-KR" sz="2000" kern="0" dirty="0">
                <a:latin typeface="+mn-lt"/>
                <a:ea typeface="굴림" charset="-127"/>
              </a:rPr>
              <a:t>[</a:t>
            </a:r>
            <a:r>
              <a:rPr lang="ko-KR" altLang="en-US" sz="2000" kern="0" dirty="0">
                <a:latin typeface="+mn-lt"/>
                <a:ea typeface="굴림" charset="-127"/>
              </a:rPr>
              <a:t>수정완료</a:t>
            </a:r>
            <a:r>
              <a:rPr lang="en-US" altLang="ko-KR" sz="2000" kern="0" dirty="0">
                <a:latin typeface="+mn-lt"/>
                <a:ea typeface="굴림" charset="-127"/>
              </a:rPr>
              <a:t>] </a:t>
            </a:r>
            <a:r>
              <a:rPr lang="ko-KR" altLang="en-US" sz="2000" kern="0" dirty="0">
                <a:latin typeface="+mn-lt"/>
                <a:ea typeface="굴림" charset="-127"/>
              </a:rPr>
              <a:t>버튼을 클릭</a:t>
            </a:r>
            <a:endParaRPr lang="en-US" altLang="ko-KR" sz="1600" kern="0" dirty="0">
              <a:latin typeface="+mn-lt"/>
              <a:ea typeface="굴림" charset="-127"/>
            </a:endParaRPr>
          </a:p>
        </p:txBody>
      </p:sp>
      <p:pic>
        <p:nvPicPr>
          <p:cNvPr id="11266" name="Picture 2" descr="D:\2019년 JSP및서블릿 최종원고\ch17\그림\17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54" y="2276872"/>
            <a:ext cx="6662836" cy="43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67544" y="764704"/>
            <a:ext cx="806489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000" kern="0" dirty="0">
                <a:latin typeface="+mn-lt"/>
                <a:ea typeface="굴림" charset="-127"/>
              </a:rPr>
              <a:t>상단 메뉴에 있는 게시판과 투표프로그램을 클릭하여 정상적으로 이동이 되는지 확인하고 각 메뉴의 기능들을 사용</a:t>
            </a:r>
            <a:endParaRPr lang="en-US" altLang="ko-KR" sz="1600" kern="0" dirty="0">
              <a:latin typeface="+mn-lt"/>
              <a:ea typeface="굴림" charset="-127"/>
            </a:endParaRPr>
          </a:p>
        </p:txBody>
      </p:sp>
      <p:pic>
        <p:nvPicPr>
          <p:cNvPr id="12290" name="Picture 2" descr="D:\2019년 JSP및서블릿 최종원고\ch17\그림\17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36985"/>
            <a:ext cx="6005250" cy="39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2019년 JSP및서블릿 최종원고\ch17\그림\17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852936"/>
            <a:ext cx="5552551" cy="366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43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WordArt 5"/>
          <p:cNvSpPr>
            <a:spLocks noChangeArrowheads="1" noChangeShapeType="1" noTextEdit="1"/>
          </p:cNvSpPr>
          <p:nvPr/>
        </p:nvSpPr>
        <p:spPr bwMode="gray">
          <a:xfrm>
            <a:off x="2012950" y="4953000"/>
            <a:ext cx="537845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홈페이지 정의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JSPStudy.co.kr</a:t>
            </a:r>
            <a:endParaRPr lang="en-US" altLang="ko-KR" dirty="0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Group 88"/>
          <p:cNvGrpSpPr>
            <a:grpSpLocks/>
          </p:cNvGrpSpPr>
          <p:nvPr/>
        </p:nvGrpSpPr>
        <p:grpSpPr bwMode="auto">
          <a:xfrm>
            <a:off x="179512" y="908720"/>
            <a:ext cx="4464496" cy="658407"/>
            <a:chOff x="1296" y="1824"/>
            <a:chExt cx="2976" cy="432"/>
          </a:xfrm>
        </p:grpSpPr>
        <p:sp>
          <p:nvSpPr>
            <p:cNvPr id="8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Text Box 9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rgbClr val="002060"/>
                  </a:solidFill>
                  <a:ea typeface="굴림" charset="-127"/>
                </a:rPr>
                <a:t>기능 정의</a:t>
              </a:r>
              <a:endParaRPr lang="en-US" altLang="ko-KR" b="1" dirty="0">
                <a:solidFill>
                  <a:srgbClr val="002060"/>
                </a:solidFill>
                <a:ea typeface="굴림" charset="-127"/>
              </a:endParaRPr>
            </a:p>
          </p:txBody>
        </p:sp>
        <p:sp>
          <p:nvSpPr>
            <p:cNvPr id="11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628800"/>
            <a:ext cx="7483475" cy="43204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kern="1200" dirty="0" smtClean="0">
                <a:solidFill>
                  <a:schemeClr val="tx1"/>
                </a:solidFill>
                <a:latin typeface="Arial" charset="0"/>
              </a:rPr>
              <a:t>회원</a:t>
            </a:r>
            <a:endParaRPr lang="en-US" altLang="ko-KR" sz="2000" kern="1200" dirty="0" smtClean="0">
              <a:solidFill>
                <a:schemeClr val="tx1"/>
              </a:solidFill>
              <a:latin typeface="Arial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로그인</a:t>
            </a:r>
            <a:r>
              <a:rPr lang="en-US" altLang="ko-KR" sz="2000" kern="1200" dirty="0">
                <a:solidFill>
                  <a:schemeClr val="tx1"/>
                </a:solidFill>
                <a:latin typeface="Arial" charset="0"/>
              </a:rPr>
              <a:t>/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로그아웃</a:t>
            </a:r>
          </a:p>
          <a:p>
            <a:pPr lvl="1">
              <a:lnSpc>
                <a:spcPct val="150000"/>
              </a:lnSpc>
            </a:pPr>
            <a:r>
              <a:rPr lang="ko-KR" altLang="en-US" sz="2000" kern="1200" dirty="0" smtClean="0">
                <a:solidFill>
                  <a:schemeClr val="tx1"/>
                </a:solidFill>
                <a:latin typeface="Arial" charset="0"/>
              </a:rPr>
              <a:t>회원가입 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및 회원정보수정</a:t>
            </a:r>
            <a:endParaRPr lang="en-US" altLang="ko-KR" sz="2000" kern="1200" dirty="0" smtClean="0">
              <a:solidFill>
                <a:schemeClr val="tx1"/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endParaRPr lang="en-US" altLang="ko-KR" sz="400" kern="1200" dirty="0" smtClean="0">
              <a:solidFill>
                <a:schemeClr val="tx1"/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1200" dirty="0" smtClean="0">
                <a:solidFill>
                  <a:schemeClr val="tx1"/>
                </a:solidFill>
                <a:latin typeface="Arial" charset="0"/>
              </a:rPr>
              <a:t>게시판</a:t>
            </a:r>
            <a:endParaRPr lang="en-US" altLang="ko-KR" sz="2000" kern="1200" dirty="0" smtClean="0">
              <a:solidFill>
                <a:schemeClr val="tx1"/>
              </a:solidFill>
              <a:latin typeface="Arial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게시물 리스트 출력</a:t>
            </a:r>
          </a:p>
          <a:p>
            <a:pPr lvl="1">
              <a:lnSpc>
                <a:spcPct val="150000"/>
              </a:lnSpc>
            </a:pPr>
            <a:r>
              <a:rPr lang="ko-KR" altLang="en-US" sz="2000" kern="1200" dirty="0" smtClean="0">
                <a:solidFill>
                  <a:schemeClr val="tx1"/>
                </a:solidFill>
                <a:latin typeface="Arial" charset="0"/>
              </a:rPr>
              <a:t>게시물 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리스트 </a:t>
            </a:r>
            <a:r>
              <a:rPr lang="ko-KR" altLang="en-US" sz="2000" kern="1200" dirty="0" err="1">
                <a:solidFill>
                  <a:schemeClr val="tx1"/>
                </a:solidFill>
                <a:latin typeface="Arial" charset="0"/>
              </a:rPr>
              <a:t>페이징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 처리</a:t>
            </a:r>
          </a:p>
          <a:p>
            <a:pPr lvl="1">
              <a:lnSpc>
                <a:spcPct val="150000"/>
              </a:lnSpc>
            </a:pPr>
            <a:r>
              <a:rPr lang="ko-KR" altLang="en-US" sz="2000" kern="1200" dirty="0" smtClean="0">
                <a:solidFill>
                  <a:schemeClr val="tx1"/>
                </a:solidFill>
                <a:latin typeface="Arial" charset="0"/>
              </a:rPr>
              <a:t>게시물 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작성</a:t>
            </a:r>
            <a:r>
              <a:rPr lang="en-US" altLang="ko-KR" sz="2000" kern="1200" dirty="0">
                <a:solidFill>
                  <a:schemeClr val="tx1"/>
                </a:solidFill>
                <a:latin typeface="Arial" charset="0"/>
              </a:rPr>
              <a:t>/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수정</a:t>
            </a:r>
            <a:r>
              <a:rPr lang="en-US" altLang="ko-KR" sz="2000" kern="1200" dirty="0">
                <a:solidFill>
                  <a:schemeClr val="tx1"/>
                </a:solidFill>
                <a:latin typeface="Arial" charset="0"/>
              </a:rPr>
              <a:t>/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삭제</a:t>
            </a:r>
          </a:p>
          <a:p>
            <a:pPr lvl="1">
              <a:lnSpc>
                <a:spcPct val="150000"/>
              </a:lnSpc>
            </a:pPr>
            <a:r>
              <a:rPr lang="ko-KR" altLang="en-US" sz="2000" kern="1200" dirty="0" smtClean="0">
                <a:solidFill>
                  <a:schemeClr val="tx1"/>
                </a:solidFill>
                <a:latin typeface="Arial" charset="0"/>
              </a:rPr>
              <a:t>게시물 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파일 첨부</a:t>
            </a:r>
            <a:r>
              <a:rPr lang="en-US" altLang="ko-KR" sz="2000" kern="1200" dirty="0">
                <a:solidFill>
                  <a:schemeClr val="tx1"/>
                </a:solidFill>
                <a:latin typeface="Arial" charset="0"/>
              </a:rPr>
              <a:t>/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다운로드</a:t>
            </a:r>
          </a:p>
          <a:p>
            <a:pPr lvl="1">
              <a:lnSpc>
                <a:spcPct val="150000"/>
              </a:lnSpc>
            </a:pPr>
            <a:r>
              <a:rPr lang="ko-KR" altLang="en-US" sz="2000" kern="1200" dirty="0" smtClean="0">
                <a:solidFill>
                  <a:schemeClr val="tx1"/>
                </a:solidFill>
                <a:latin typeface="Arial" charset="0"/>
              </a:rPr>
              <a:t>답변 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작성</a:t>
            </a:r>
            <a:r>
              <a:rPr lang="en-US" altLang="ko-KR" sz="2000" kern="1200" dirty="0">
                <a:solidFill>
                  <a:schemeClr val="tx1"/>
                </a:solidFill>
                <a:latin typeface="Arial" charset="0"/>
              </a:rPr>
              <a:t>/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수정</a:t>
            </a:r>
            <a:r>
              <a:rPr lang="en-US" altLang="ko-KR" sz="2000" kern="1200" dirty="0">
                <a:solidFill>
                  <a:schemeClr val="tx1"/>
                </a:solidFill>
                <a:latin typeface="Arial" charset="0"/>
              </a:rPr>
              <a:t>/</a:t>
            </a:r>
            <a:r>
              <a:rPr lang="ko-KR" altLang="en-US" sz="2000" kern="1200" dirty="0">
                <a:solidFill>
                  <a:schemeClr val="tx1"/>
                </a:solidFill>
                <a:latin typeface="Arial" charset="0"/>
              </a:rPr>
              <a:t>삭제</a:t>
            </a:r>
            <a:endParaRPr lang="en-US" altLang="ko-KR" sz="2000" kern="1200" dirty="0" smtClean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049" name="_x199162464" descr="EMB000010546a4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5" t="27871" r="2664" b="6675"/>
          <a:stretch/>
        </p:blipFill>
        <p:spPr bwMode="auto">
          <a:xfrm>
            <a:off x="5004048" y="2708920"/>
            <a:ext cx="3771900" cy="26860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23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홈페이지 정의</a:t>
            </a:r>
            <a:endParaRPr lang="ko-KR" alt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348880"/>
            <a:ext cx="7484664" cy="31683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kern="1200" dirty="0" smtClean="0">
                <a:solidFill>
                  <a:schemeClr val="tx1"/>
                </a:solidFill>
                <a:latin typeface="Arial" charset="0"/>
              </a:rPr>
              <a:t>투표</a:t>
            </a:r>
            <a:endParaRPr lang="en-US" altLang="ko-KR" sz="2400" kern="1200" dirty="0" smtClean="0">
              <a:solidFill>
                <a:schemeClr val="tx1"/>
              </a:solidFill>
              <a:latin typeface="Arial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kern="1200" dirty="0" smtClean="0">
                <a:solidFill>
                  <a:schemeClr val="tx1"/>
                </a:solidFill>
                <a:latin typeface="Arial" charset="0"/>
              </a:rPr>
              <a:t>투표 설문 리스트 출력</a:t>
            </a:r>
            <a:endParaRPr lang="en-US" altLang="ko-KR" sz="2400" kern="1200" dirty="0" smtClean="0">
              <a:solidFill>
                <a:schemeClr val="tx1"/>
              </a:solidFill>
              <a:latin typeface="Arial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kern="1200" dirty="0" smtClean="0">
                <a:solidFill>
                  <a:schemeClr val="tx1"/>
                </a:solidFill>
                <a:latin typeface="Arial" charset="0"/>
              </a:rPr>
              <a:t>투표 설문 작성</a:t>
            </a:r>
            <a:endParaRPr lang="en-US" altLang="ko-KR" sz="2400" kern="1200" dirty="0" smtClean="0">
              <a:solidFill>
                <a:schemeClr val="tx1"/>
              </a:solidFill>
              <a:latin typeface="Arial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kern="1200" dirty="0" smtClean="0">
                <a:solidFill>
                  <a:schemeClr val="tx1"/>
                </a:solidFill>
                <a:latin typeface="Arial" charset="0"/>
              </a:rPr>
              <a:t>투표하기</a:t>
            </a:r>
          </a:p>
          <a:p>
            <a:pPr lvl="1">
              <a:lnSpc>
                <a:spcPct val="150000"/>
              </a:lnSpc>
            </a:pPr>
            <a:r>
              <a:rPr lang="ko-KR" altLang="en-US" sz="2400" kern="1200" dirty="0" smtClean="0">
                <a:solidFill>
                  <a:schemeClr val="tx1"/>
                </a:solidFill>
                <a:latin typeface="Arial" charset="0"/>
              </a:rPr>
              <a:t>투표 결과 출력</a:t>
            </a:r>
            <a:endParaRPr lang="en-US" altLang="ko-KR" sz="2400" kern="120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JSPStudy.co.kr</a:t>
            </a:r>
            <a:endParaRPr lang="en-US" altLang="ko-KR" dirty="0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Group 88"/>
          <p:cNvGrpSpPr>
            <a:grpSpLocks/>
          </p:cNvGrpSpPr>
          <p:nvPr/>
        </p:nvGrpSpPr>
        <p:grpSpPr bwMode="auto">
          <a:xfrm>
            <a:off x="398536" y="1273311"/>
            <a:ext cx="4464496" cy="658407"/>
            <a:chOff x="1296" y="1824"/>
            <a:chExt cx="2976" cy="432"/>
          </a:xfrm>
        </p:grpSpPr>
        <p:sp>
          <p:nvSpPr>
            <p:cNvPr id="8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Text Box 9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rgbClr val="002060"/>
                  </a:solidFill>
                  <a:ea typeface="굴림" charset="-127"/>
                </a:rPr>
                <a:t>기능 정의</a:t>
              </a:r>
              <a:endParaRPr lang="en-US" altLang="ko-KR" b="1" dirty="0">
                <a:solidFill>
                  <a:srgbClr val="002060"/>
                </a:solidFill>
                <a:ea typeface="굴림" charset="-127"/>
              </a:endParaRPr>
            </a:p>
          </p:txBody>
        </p:sp>
        <p:sp>
          <p:nvSpPr>
            <p:cNvPr id="11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pic>
        <p:nvPicPr>
          <p:cNvPr id="2" name="Picture 2" descr="C:\Users\Administrator\AppData\Local\Microsoft\Windows\Temporary Internet Files\Content.IE5\7I4NFJVF\dglxasset[1].asp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933056"/>
            <a:ext cx="1872208" cy="18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6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JSP </a:t>
            </a:r>
            <a:r>
              <a:rPr lang="ko-KR" altLang="en-US" dirty="0">
                <a:ea typeface="굴림" charset="-127"/>
              </a:rPr>
              <a:t>페이지 및 클래스 </a:t>
            </a:r>
            <a:r>
              <a:rPr lang="ko-KR" altLang="en-US" dirty="0" smtClean="0">
                <a:ea typeface="굴림" charset="-127"/>
              </a:rPr>
              <a:t>정의</a:t>
            </a:r>
            <a:r>
              <a:rPr lang="en-US" altLang="ko-KR" dirty="0" smtClean="0">
                <a:ea typeface="굴림" charset="-127"/>
              </a:rPr>
              <a:t>1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grpSp>
        <p:nvGrpSpPr>
          <p:cNvPr id="5" name="Group 88"/>
          <p:cNvGrpSpPr>
            <a:grpSpLocks/>
          </p:cNvGrpSpPr>
          <p:nvPr/>
        </p:nvGrpSpPr>
        <p:grpSpPr bwMode="auto">
          <a:xfrm>
            <a:off x="179512" y="931539"/>
            <a:ext cx="3816424" cy="553245"/>
            <a:chOff x="1296" y="1824"/>
            <a:chExt cx="2976" cy="432"/>
          </a:xfrm>
        </p:grpSpPr>
        <p:sp>
          <p:nvSpPr>
            <p:cNvPr id="7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Text Box 91"/>
            <p:cNvSpPr txBox="1">
              <a:spLocks noChangeArrowheads="1"/>
            </p:cNvSpPr>
            <p:nvPr/>
          </p:nvSpPr>
          <p:spPr bwMode="gray">
            <a:xfrm>
              <a:off x="1728" y="1934"/>
              <a:ext cx="2160" cy="2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1600" b="1" dirty="0">
                  <a:solidFill>
                    <a:srgbClr val="002060"/>
                  </a:solidFill>
                  <a:ea typeface="굴림" charset="-127"/>
                </a:rPr>
                <a:t>JSP </a:t>
              </a:r>
              <a:r>
                <a:rPr lang="ko-KR" altLang="en-US" sz="1600" b="1" dirty="0">
                  <a:solidFill>
                    <a:srgbClr val="002060"/>
                  </a:solidFill>
                  <a:ea typeface="굴림" charset="-127"/>
                </a:rPr>
                <a:t>페이지 및 클래스 </a:t>
              </a:r>
              <a:r>
                <a:rPr lang="ko-KR" altLang="en-US" sz="1600" b="1" dirty="0" smtClean="0">
                  <a:solidFill>
                    <a:srgbClr val="002060"/>
                  </a:solidFill>
                  <a:ea typeface="굴림" charset="-127"/>
                </a:rPr>
                <a:t>정의</a:t>
              </a:r>
              <a:r>
                <a:rPr lang="en-US" altLang="ko-KR" sz="1600" b="1" dirty="0" smtClean="0">
                  <a:solidFill>
                    <a:srgbClr val="002060"/>
                  </a:solidFill>
                  <a:ea typeface="굴림" charset="-127"/>
                </a:rPr>
                <a:t>1</a:t>
              </a:r>
              <a:endParaRPr lang="ko-KR" altLang="en-US" sz="1600" b="1" dirty="0">
                <a:solidFill>
                  <a:srgbClr val="002060"/>
                </a:solidFill>
                <a:ea typeface="굴림" charset="-127"/>
              </a:endParaRPr>
            </a:p>
          </p:txBody>
        </p:sp>
        <p:sp>
          <p:nvSpPr>
            <p:cNvPr id="10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24" y="1619250"/>
            <a:ext cx="5838676" cy="4940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0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JSP </a:t>
            </a:r>
            <a:r>
              <a:rPr lang="ko-KR" altLang="en-US" dirty="0">
                <a:ea typeface="굴림" charset="-127"/>
              </a:rPr>
              <a:t>페이지 및 클래스 </a:t>
            </a:r>
            <a:r>
              <a:rPr lang="ko-KR" altLang="en-US" dirty="0" smtClean="0">
                <a:ea typeface="굴림" charset="-127"/>
              </a:rPr>
              <a:t>정의</a:t>
            </a:r>
            <a:r>
              <a:rPr lang="en-US" altLang="ko-KR" dirty="0">
                <a:ea typeface="굴림" charset="-127"/>
              </a:rPr>
              <a:t>2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grpSp>
        <p:nvGrpSpPr>
          <p:cNvPr id="5" name="Group 88"/>
          <p:cNvGrpSpPr>
            <a:grpSpLocks/>
          </p:cNvGrpSpPr>
          <p:nvPr/>
        </p:nvGrpSpPr>
        <p:grpSpPr bwMode="auto">
          <a:xfrm>
            <a:off x="179512" y="931539"/>
            <a:ext cx="3816424" cy="553245"/>
            <a:chOff x="1296" y="1824"/>
            <a:chExt cx="2976" cy="432"/>
          </a:xfrm>
        </p:grpSpPr>
        <p:sp>
          <p:nvSpPr>
            <p:cNvPr id="7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Text Box 91"/>
            <p:cNvSpPr txBox="1">
              <a:spLocks noChangeArrowheads="1"/>
            </p:cNvSpPr>
            <p:nvPr/>
          </p:nvSpPr>
          <p:spPr bwMode="gray">
            <a:xfrm>
              <a:off x="1728" y="1934"/>
              <a:ext cx="2160" cy="2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1600" b="1" dirty="0">
                  <a:solidFill>
                    <a:srgbClr val="002060"/>
                  </a:solidFill>
                  <a:ea typeface="굴림" charset="-127"/>
                </a:rPr>
                <a:t>JSP </a:t>
              </a:r>
              <a:r>
                <a:rPr lang="ko-KR" altLang="en-US" sz="1600" b="1" dirty="0">
                  <a:solidFill>
                    <a:srgbClr val="002060"/>
                  </a:solidFill>
                  <a:ea typeface="굴림" charset="-127"/>
                </a:rPr>
                <a:t>페이지 및 클래스 </a:t>
              </a:r>
              <a:r>
                <a:rPr lang="ko-KR" altLang="en-US" sz="1600" b="1" dirty="0" smtClean="0">
                  <a:solidFill>
                    <a:srgbClr val="002060"/>
                  </a:solidFill>
                  <a:ea typeface="굴림" charset="-127"/>
                </a:rPr>
                <a:t>정의</a:t>
              </a:r>
              <a:r>
                <a:rPr lang="en-US" altLang="ko-KR" sz="1600" b="1" dirty="0">
                  <a:solidFill>
                    <a:srgbClr val="002060"/>
                  </a:solidFill>
                  <a:ea typeface="굴림" charset="-127"/>
                </a:rPr>
                <a:t>2</a:t>
              </a:r>
              <a:endParaRPr lang="ko-KR" altLang="en-US" sz="1600" b="1" dirty="0">
                <a:solidFill>
                  <a:srgbClr val="002060"/>
                </a:solidFill>
                <a:ea typeface="굴림" charset="-127"/>
              </a:endParaRPr>
            </a:p>
          </p:txBody>
        </p:sp>
        <p:sp>
          <p:nvSpPr>
            <p:cNvPr id="10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4" y="1493416"/>
            <a:ext cx="617220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3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charset="-127"/>
              </a:rPr>
              <a:t>데이터베이스 설계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grpSp>
        <p:nvGrpSpPr>
          <p:cNvPr id="5" name="Group 88"/>
          <p:cNvGrpSpPr>
            <a:grpSpLocks/>
          </p:cNvGrpSpPr>
          <p:nvPr/>
        </p:nvGrpSpPr>
        <p:grpSpPr bwMode="auto">
          <a:xfrm>
            <a:off x="107504" y="898385"/>
            <a:ext cx="4464496" cy="658407"/>
            <a:chOff x="1296" y="1824"/>
            <a:chExt cx="2976" cy="432"/>
          </a:xfrm>
        </p:grpSpPr>
        <p:sp>
          <p:nvSpPr>
            <p:cNvPr id="7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Text Box 9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rgbClr val="002060"/>
                  </a:solidFill>
                  <a:ea typeface="굴림" charset="-127"/>
                </a:rPr>
                <a:t>게시판 테이블</a:t>
              </a:r>
              <a:endParaRPr lang="en-US" altLang="ko-KR" b="1" dirty="0">
                <a:solidFill>
                  <a:srgbClr val="002060"/>
                </a:solidFill>
                <a:ea typeface="굴림" charset="-127"/>
              </a:endParaRPr>
            </a:p>
          </p:txBody>
        </p:sp>
        <p:sp>
          <p:nvSpPr>
            <p:cNvPr id="10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57237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01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charset="-127"/>
              </a:rPr>
              <a:t>데이터베이스 설계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grpSp>
        <p:nvGrpSpPr>
          <p:cNvPr id="5" name="Group 88"/>
          <p:cNvGrpSpPr>
            <a:grpSpLocks/>
          </p:cNvGrpSpPr>
          <p:nvPr/>
        </p:nvGrpSpPr>
        <p:grpSpPr bwMode="auto">
          <a:xfrm>
            <a:off x="107504" y="898385"/>
            <a:ext cx="4464496" cy="658407"/>
            <a:chOff x="1296" y="1824"/>
            <a:chExt cx="2976" cy="432"/>
          </a:xfrm>
        </p:grpSpPr>
        <p:sp>
          <p:nvSpPr>
            <p:cNvPr id="7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Text Box 9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rgbClr val="002060"/>
                  </a:solidFill>
                  <a:ea typeface="굴림" charset="-127"/>
                </a:rPr>
                <a:t>회원 테이블</a:t>
              </a:r>
              <a:endParaRPr lang="en-US" altLang="ko-KR" b="1" dirty="0">
                <a:solidFill>
                  <a:srgbClr val="002060"/>
                </a:solidFill>
                <a:ea typeface="굴림" charset="-127"/>
              </a:endParaRPr>
            </a:p>
          </p:txBody>
        </p:sp>
        <p:sp>
          <p:nvSpPr>
            <p:cNvPr id="10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29157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46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charset="-127"/>
              </a:rPr>
              <a:t>데이터베이스 설계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JSPStudy.co.kr</a:t>
            </a:r>
            <a:endParaRPr lang="en-US" altLang="ko-KR" dirty="0"/>
          </a:p>
        </p:txBody>
      </p:sp>
      <p:grpSp>
        <p:nvGrpSpPr>
          <p:cNvPr id="5" name="Group 88"/>
          <p:cNvGrpSpPr>
            <a:grpSpLocks/>
          </p:cNvGrpSpPr>
          <p:nvPr/>
        </p:nvGrpSpPr>
        <p:grpSpPr bwMode="auto">
          <a:xfrm>
            <a:off x="107504" y="1186417"/>
            <a:ext cx="4464496" cy="658407"/>
            <a:chOff x="1296" y="1824"/>
            <a:chExt cx="2976" cy="432"/>
          </a:xfrm>
        </p:grpSpPr>
        <p:sp>
          <p:nvSpPr>
            <p:cNvPr id="7" name="AutoShape 8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AutoShape 9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Text Box 9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rgbClr val="002060"/>
                  </a:solidFill>
                  <a:ea typeface="굴림" charset="-127"/>
                </a:rPr>
                <a:t>우편번호  테이블</a:t>
              </a:r>
              <a:endParaRPr lang="en-US" altLang="ko-KR" b="1" dirty="0">
                <a:solidFill>
                  <a:srgbClr val="002060"/>
                </a:solidFill>
                <a:ea typeface="굴림" charset="-127"/>
              </a:endParaRPr>
            </a:p>
          </p:txBody>
        </p:sp>
        <p:sp>
          <p:nvSpPr>
            <p:cNvPr id="10" name="Text Box 92"/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2" y="2276872"/>
            <a:ext cx="8485805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2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최종템블릿">
  <a:themeElements>
    <a:clrScheme name="sample 2">
      <a:dk1>
        <a:srgbClr val="000000"/>
      </a:dk1>
      <a:lt1>
        <a:srgbClr val="FFFFFF"/>
      </a:lt1>
      <a:dk2>
        <a:srgbClr val="0B3191"/>
      </a:dk2>
      <a:lt2>
        <a:srgbClr val="C0C0C0"/>
      </a:lt2>
      <a:accent1>
        <a:srgbClr val="68A6EA"/>
      </a:accent1>
      <a:accent2>
        <a:srgbClr val="00CC99"/>
      </a:accent2>
      <a:accent3>
        <a:srgbClr val="FFFFFF"/>
      </a:accent3>
      <a:accent4>
        <a:srgbClr val="000000"/>
      </a:accent4>
      <a:accent5>
        <a:srgbClr val="B9D0F3"/>
      </a:accent5>
      <a:accent6>
        <a:srgbClr val="00B98A"/>
      </a:accent6>
      <a:hlink>
        <a:srgbClr val="4173F1"/>
      </a:hlink>
      <a:folHlink>
        <a:srgbClr val="A982CA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66"/>
        </a:dk1>
        <a:lt1>
          <a:srgbClr val="FFFFFF"/>
        </a:lt1>
        <a:dk2>
          <a:srgbClr val="175B5B"/>
        </a:dk2>
        <a:lt2>
          <a:srgbClr val="C0C0C0"/>
        </a:lt2>
        <a:accent1>
          <a:srgbClr val="7DB038"/>
        </a:accent1>
        <a:accent2>
          <a:srgbClr val="6CA5D8"/>
        </a:accent2>
        <a:accent3>
          <a:srgbClr val="FFFFFF"/>
        </a:accent3>
        <a:accent4>
          <a:srgbClr val="000056"/>
        </a:accent4>
        <a:accent5>
          <a:srgbClr val="BFD4AE"/>
        </a:accent5>
        <a:accent6>
          <a:srgbClr val="6195C4"/>
        </a:accent6>
        <a:hlink>
          <a:srgbClr val="5D4BC7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B3191"/>
        </a:dk2>
        <a:lt2>
          <a:srgbClr val="C0C0C0"/>
        </a:lt2>
        <a:accent1>
          <a:srgbClr val="68A6EA"/>
        </a:accent1>
        <a:accent2>
          <a:srgbClr val="00CC99"/>
        </a:accent2>
        <a:accent3>
          <a:srgbClr val="FFFFFF"/>
        </a:accent3>
        <a:accent4>
          <a:srgbClr val="000000"/>
        </a:accent4>
        <a:accent5>
          <a:srgbClr val="B9D0F3"/>
        </a:accent5>
        <a:accent6>
          <a:srgbClr val="00B98A"/>
        </a:accent6>
        <a:hlink>
          <a:srgbClr val="4173F1"/>
        </a:hlink>
        <a:folHlink>
          <a:srgbClr val="A982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500E86"/>
        </a:dk2>
        <a:lt2>
          <a:srgbClr val="B2B2B2"/>
        </a:lt2>
        <a:accent1>
          <a:srgbClr val="3C96C8"/>
        </a:accent1>
        <a:accent2>
          <a:srgbClr val="E2AF52"/>
        </a:accent2>
        <a:accent3>
          <a:srgbClr val="FFFFFF"/>
        </a:accent3>
        <a:accent4>
          <a:srgbClr val="000000"/>
        </a:accent4>
        <a:accent5>
          <a:srgbClr val="AFC9E0"/>
        </a:accent5>
        <a:accent6>
          <a:srgbClr val="CD9E49"/>
        </a:accent6>
        <a:hlink>
          <a:srgbClr val="576CD5"/>
        </a:hlink>
        <a:folHlink>
          <a:srgbClr val="6EBCB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최종템블릿</Template>
  <TotalTime>752</TotalTime>
  <Words>303</Words>
  <Application>Microsoft Office PowerPoint</Application>
  <PresentationFormat>화면 슬라이드 쇼(4:3)</PresentationFormat>
  <Paragraphs>98</Paragraphs>
  <Slides>22</Slides>
  <Notes>2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4" baseType="lpstr">
      <vt:lpstr>최종템블릿</vt:lpstr>
      <vt:lpstr>Image</vt:lpstr>
      <vt:lpstr>Chapter17  </vt:lpstr>
      <vt:lpstr>Contents</vt:lpstr>
      <vt:lpstr>홈페이지 정의</vt:lpstr>
      <vt:lpstr>홈페이지 정의</vt:lpstr>
      <vt:lpstr>JSP 페이지 및 클래스 정의1</vt:lpstr>
      <vt:lpstr>JSP 페이지 및 클래스 정의2</vt:lpstr>
      <vt:lpstr>데이터베이스 설계</vt:lpstr>
      <vt:lpstr>데이터베이스 설계</vt:lpstr>
      <vt:lpstr>데이터베이스 설계</vt:lpstr>
      <vt:lpstr>데이터베이스 설계</vt:lpstr>
      <vt:lpstr>홈페이지 구현</vt:lpstr>
      <vt:lpstr>홈페이지 기본 틀 작성</vt:lpstr>
      <vt:lpstr>홈페이지 기본 틀 작성</vt:lpstr>
      <vt:lpstr>홈페이지 기본 틀 작성</vt:lpstr>
      <vt:lpstr>회원정보 수정 페이지 작성</vt:lpstr>
      <vt:lpstr>회원정보 수정 페이지 작성</vt:lpstr>
      <vt:lpstr>홈페이지 실행</vt:lpstr>
      <vt:lpstr>홈페이지 실행</vt:lpstr>
      <vt:lpstr>홈페이지 실행</vt:lpstr>
      <vt:lpstr>홈페이지 실행</vt:lpstr>
      <vt:lpstr>홈페이지 실행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JSPStudy와 함께하는 웹프로그래밍</dc:title>
  <dc:creator>Choco</dc:creator>
  <cp:lastModifiedBy>Windows 사용자</cp:lastModifiedBy>
  <cp:revision>163</cp:revision>
  <dcterms:created xsi:type="dcterms:W3CDTF">2013-12-17T00:44:17Z</dcterms:created>
  <dcterms:modified xsi:type="dcterms:W3CDTF">2019-03-02T06:57:10Z</dcterms:modified>
</cp:coreProperties>
</file>